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451" r:id="rId2"/>
    <p:sldId id="452" r:id="rId3"/>
    <p:sldId id="459" r:id="rId4"/>
    <p:sldId id="465" r:id="rId5"/>
    <p:sldId id="455" r:id="rId6"/>
    <p:sldId id="456" r:id="rId7"/>
    <p:sldId id="457" r:id="rId8"/>
    <p:sldId id="458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8BCB"/>
    <a:srgbClr val="004098"/>
    <a:srgbClr val="33CCFF"/>
    <a:srgbClr val="003AA3"/>
    <a:srgbClr val="2E00BB"/>
    <a:srgbClr val="FF4B4B"/>
    <a:srgbClr val="D8B9BA"/>
    <a:srgbClr val="99B3D7"/>
    <a:srgbClr val="DC9D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6" autoAdjust="0"/>
    <p:restoredTop sz="94578" autoAdjust="0"/>
  </p:normalViewPr>
  <p:slideViewPr>
    <p:cSldViewPr snapToGrid="0">
      <p:cViewPr varScale="1">
        <p:scale>
          <a:sx n="109" d="100"/>
          <a:sy n="109" d="100"/>
        </p:scale>
        <p:origin x="-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0:24:30.70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5807 24575,'0'-25'0,"1"1"0,1-1 0,2 0 0,0 1 0,2-1 0,9-25 0,32-56 0,-21 44 0,39-66 0,16-20 0,-66 119 0,-1 0 0,12-36 0,-3 5 0,-15 41 0,41-86 0,-43 94 0,-1-1 0,-1 0 0,5-19 0,8-18 0,40-102 0,-21 36 0,10-15 0,32-60 0,-28 102 0,-32 49 0,-13 27 0,0 0 0,1 1 0,0 0 0,1 0 0,11-14 0,-10 15 0,0-1 0,-1 0 0,-1-1 0,0 1 0,6-16 0,17-34 0,19-17 0,-22 34 0,54-71 0,-36 62 0,75-110 0,-117 161 0,19-21 0,-18 21 0,0-1 0,0 0 0,0 0 0,0 0 0,0 0 0,3-7 0,7-11 0,1 0 0,0 2 0,25-27 0,5-6 0,73-83 0,-74 83 0,-25 32 0,24-36 0,-7 7 0,61-68 0,-20 26 0,-48 57 0,-10 14 0,-2-1 0,15-25 0,-23 34 0,0 0 0,1 1 0,15-15 0,-13 15 0,-1 0 0,0-1 0,8-13 0,-5 6 0,0 1 0,22-22 0,15-21 0,83-111 0,-38 58 0,-2-3 0,-58 80 0,32-39 0,26-38 0,-29 46 0,-48 51 0,1 1 0,29-21 0,18-18 0,-36 33 0,-23 19 0,-1 0 0,1 0 0,-1 0 0,0-1 0,0 0 0,5-5 0,8-11 0,1 1 0,0 0 0,22-15 0,12-14 0,64-48 0,-65 56 0,-35 28 0,27-24 0,14-15 0,19 1 0,-14 9 0,-43 29 0,-1 0 0,23-21 0,-28 22 0,1 1 0,1 0 0,25-13 0,-21 13 0,31-22 0,-14 7 0,42-24 0,-28 20 0,33-13 0,-13 7 0,30-17 0,-83 43 0,0 0 0,1 2 0,26-9 0,10-3 0,107-49 0,-146 62 0,-1 0 0,1 2 0,30-6 0,-24 5 0,-1 0 0,36-14 0,-36 11 0,0 2 0,34-8 0,-38 11 0,0-1 0,19-8 0,-20 6 0,1 1 0,20-4 0,-11 4 0,47-17 0,-55 16 0,1 0 0,0 1 0,0 1 0,1 0 0,23 0 0,-19 2 0,-1-1 0,1-1 0,24-7 0,-25 5 0,1 2 0,0 0 0,24-1 0,-28 3 0,0 0 0,21-5 0,-4 0 0,44-10 0,-52 10 0,1 2 0,0 0 0,35 0 0,-44 4 0,0-2 0,1 0 0,31-9 0,-32 7 0,0 0 0,1 1 0,33-1 0,-33 5 0,0 0 0,0-2 0,39-7 0,54-11 0,-67 11 0,1 1 0,0 3 0,69 1 0,-92 3 0,45-8 0,-44 5 0,44-2 0,1573 7 0,-1624 0 0,0 1 0,26 7 0,5-1 0,-4 1 0,-30-6 0,-1 0 0,23 1 0,35 5 0,-53-5 0,39 2 0,-40-5 0,1 1 0,-1 1 0,37 10 0,7 2 0,-50-12 0,1-1 0,-1 1 0,0 1 0,0 1 0,0 0 0,-1 0 0,22 14 0,76 44 0,-76-43 0,-28-16 0,1 1 0,0-1 0,0 0 0,0-1 0,11 4 0,78 31 0,-77-32 0,36 16 0,-41-16 0,0 0 0,1 0 0,0-2 0,23 5 0,-3-2 0,-1 1 0,34 13 0,-40-12 0,27 12 0,-34-13 0,45 12 0,-57-17 0,0 0 0,1 0 0,12 8 0,24 7 0,-29-13 0,0 2 0,21 10 0,-23-10 0,1-1 0,31 10 0,-11-6 0,51 21 0,-10-3 0,-67-25 0,5 2 0,1 0 0,-2 0 0,1 2 0,23 13 0,-27-14 0,0-1 0,0 0 0,1-1 0,-1 0 0,23 4 0,20 6 0,-40-9 0,-1 0 0,0 1 0,0 0 0,0 1 0,18 13 0,64 42 0,7 12 0,-21-22 0,-65-39 0,33 20 0,-32-22 0,0 0 0,18 16 0,-12-8 0,35 23 0,2 1 0,2 2 0,-36-28 0,-2 1 0,28 27 0,-38-33 0,0 0 0,32 19 0,12 10 0,76 54 0,-71-51 0,-47-34 0,0 0 0,25 22 0,-33-26 0,1 1 0,0-1 0,1-1 0,-1 0 0,12 4 0,11 7 0,-15-5 0,-1 0 0,17 15 0,29 20 0,-51-39 0,0 1 0,0 0 0,9 11 0,27 20 0,-27-24 0,32 29 0,-1 0 0,29 23 0,87 96 0,-109-104 0,-15-8 0,-6-11 0,25 32 0,-23-24 0,67 66 0,-63-63 0,-5 6 0,47 70 0,-71-104 0,3 11 0,-14-27 0,1 1 0,0-1 0,0 0 0,1 0 0,6 9 0,-4-8 0,-1 2 0,0-1 0,0 1 0,-1-1 0,0 2 0,5 15 0,-5-13 0,1 0 0,-1 0 0,12 15 0,-7-14 0,-2-2 0,0 1 0,10 19 0,62 118 0,-41-68 0,-24-47 0,39 64 0,-45-83 0,0 1 0,8 22 0,10 18 0,25 43 0,-8-9 0,49 112 0,-74-156 0,4-7 0,-19-34 0,0 0 0,0 0 0,-1 1 0,1 0 0,-1-1 0,3 14 0,5 20 0,2-1 0,18 39 0,-30-76 0,30 61-1365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0T10:24:34.60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2581 0 24575,'1'22'0,"1"0"0,1 0 0,1 0 0,0-1 0,12 31 0,-4 12 0,-11-51 0,1-1 0,0 1 0,1 0 0,6 16 0,-6-21 0,5 10 0,-1 0 0,0 0 0,6 35 0,-10-36 0,1-1 0,8 19 0,6 31 0,-14-52 0,-1 1 0,2-1 0,0 0 0,7 13 0,-7-16 0,0-1 0,-1 1 0,0 0 0,-1 1 0,0-1 0,-1 0 0,1 19 0,-1-12 0,0 0 0,1 0 0,9 30 0,-7-31 0,0 1 0,-2-1 0,0 1 0,0 20 0,-2-24 0,1 0 0,0 0 0,1 0 0,1-1 0,0 1 0,8 16 0,-6-14 0,0 0 0,-1 0 0,-1 0 0,2 18 0,-3-17 0,1 1 0,9 29 0,-8-31 0,0-1 0,-2 1 0,4 27 0,-4-21 0,0-1 0,2 1 0,13 37 0,-11-39 0,-1 0 0,-1 1 0,5 42 0,-8-39 0,2 0 0,9 35 0,-7-38 0,-1 1 0,-1-1 0,1 36 0,-3-31 0,8 46 0,-4-35 0,14 77 0,-11-64 0,-5-30 0,-2 0 0,2 24 0,-3-24 0,2 1 0,0-1 0,9 32 0,-7-32 0,0 0 0,-1 0 0,1 36 0,2 1 0,0-14 0,-7-42 0,0 1 0,0-1 0,-1 1 0,1-1 0,0 1 0,-1-1 0,1 1 0,-1-1 0,1 1 0,-1-1 0,0 1 0,0-1 0,0 0 0,1 1 0,-1-1 0,0 0 0,-1 0 0,1 0 0,0 0 0,0 0 0,0 0 0,-1 0 0,1 0 0,0 0 0,-1 0 0,1-1 0,-1 1 0,1-1 0,-1 1 0,1-1 0,-1 0 0,1 1 0,-1-1 0,0 0 0,-2 0 0,-10 1 0,0 0 0,0-1 0,-16-2 0,13 1 0,3 1 0,1-1 0,0 0 0,0-1 0,0 0 0,1-1 0,-1 0 0,0-1 0,-13-7 0,10 5 0,1 1 0,-26-6 0,-18-6 0,7 1 0,-11-4 0,21 3 0,-61-15 0,58 19 0,-53-23 0,89 33 0,-1 0 0,1 0 0,-1 1 0,-10-1 0,10 1 0,1 1 0,0-1 0,-1-1 0,-15-6 0,6 1 0,0 1 0,0 1 0,-31-6 0,-7-2 0,22 2 0,24 8 0,1 1 0,-1 0 0,-1 0 0,1 1 0,-21-2 0,12 3 0,0-2 0,-19-4 0,3 0 0,-116-31 0,136 34 0,1 0 0,-22-8 0,22 6 0,0 1 0,-21-3 0,16 3 0,1 0 0,-37-15 0,34 11 0,-35-8 0,-39-14 0,64 20 0,-19-8 0,24 8 0,-52-13 0,50 17 0,-32-14 0,21 7 0,-18-10 0,43 17 0,0 0 0,0 2 0,-18-6 0,-28-4 0,29 6 0,-47-6 0,58 12 0,1-2 0,0 0 0,-22-9 0,23 7 0,0 1 0,0 0 0,-31-3 0,-56-10 0,80 12 0,-1 2 0,1 1 0,-38-1 0,43 5 0,0 0 0,0-1 0,-39-8 0,28 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2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1940934"/>
            <a:ext cx="10515600" cy="1296015"/>
          </a:xfrm>
        </p:spPr>
        <p:txBody>
          <a:bodyPr/>
          <a:lstStyle/>
          <a:p>
            <a:r>
              <a:rPr lang="zh-CN" altLang="en-US" dirty="0"/>
              <a:t>水果电池实验及其拓展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8394476" y="3621052"/>
            <a:ext cx="10515600" cy="1500187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6000" dirty="0">
                <a:solidFill>
                  <a:schemeClr val="accent3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赵鑫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7C79E-3308-4FB9-F2BB-AB4923F6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成果汇报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77A288-6A32-784C-9BE4-CF124E016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5" y="1363789"/>
            <a:ext cx="4130422" cy="41304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AAEA8C-7952-55D5-3798-AB3F3EAD3B7D}"/>
              </a:ext>
            </a:extLst>
          </p:cNvPr>
          <p:cNvSpPr txBox="1"/>
          <p:nvPr/>
        </p:nvSpPr>
        <p:spPr>
          <a:xfrm>
            <a:off x="5507914" y="2361568"/>
            <a:ext cx="6110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请问同学们有多少成功了呢？</a:t>
            </a:r>
            <a:endParaRPr lang="en-US" altLang="zh-CN" sz="2800" dirty="0">
              <a:solidFill>
                <a:schemeClr val="tx2"/>
              </a:solidFill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r>
              <a:rPr lang="zh-CN" altLang="en-US" sz="2800" dirty="0">
                <a:solidFill>
                  <a:schemeClr val="tx2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有什么意料之外的情况吗？</a:t>
            </a:r>
            <a:endParaRPr lang="en-US" altLang="zh-CN" sz="2800" dirty="0">
              <a:solidFill>
                <a:schemeClr val="tx2"/>
              </a:solidFill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r>
              <a:rPr lang="zh-CN" altLang="en-US" sz="2800" dirty="0">
                <a:solidFill>
                  <a:schemeClr val="tx2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请大家分享一下吧！</a:t>
            </a:r>
          </a:p>
        </p:txBody>
      </p:sp>
    </p:spTree>
    <p:extLst>
      <p:ext uri="{BB962C8B-B14F-4D97-AF65-F5344CB8AC3E}">
        <p14:creationId xmlns:p14="http://schemas.microsoft.com/office/powerpoint/2010/main" val="204048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6FC3FC5-3A48-ADCA-76A9-1ED2808D3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16" y="-215152"/>
            <a:ext cx="12775231" cy="71679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E10E21-B751-C57E-A993-9D837A44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B77694-E103-0FA8-9019-534B26A92223}"/>
              </a:ext>
            </a:extLst>
          </p:cNvPr>
          <p:cNvSpPr/>
          <p:nvPr/>
        </p:nvSpPr>
        <p:spPr>
          <a:xfrm>
            <a:off x="4713643" y="681191"/>
            <a:ext cx="15071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170CDC-A7C6-3B4C-58D5-36E57B5C6E4B}"/>
              </a:ext>
            </a:extLst>
          </p:cNvPr>
          <p:cNvSpPr/>
          <p:nvPr/>
        </p:nvSpPr>
        <p:spPr>
          <a:xfrm>
            <a:off x="7728692" y="858570"/>
            <a:ext cx="11079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4A4923-A549-98E7-C9B4-4821BE0CFF84}"/>
              </a:ext>
            </a:extLst>
          </p:cNvPr>
          <p:cNvSpPr/>
          <p:nvPr/>
        </p:nvSpPr>
        <p:spPr>
          <a:xfrm>
            <a:off x="9552156" y="1573495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114A92-D3C3-AE3D-F266-2FE40B9BD720}"/>
              </a:ext>
            </a:extLst>
          </p:cNvPr>
          <p:cNvSpPr/>
          <p:nvPr/>
        </p:nvSpPr>
        <p:spPr>
          <a:xfrm>
            <a:off x="6220817" y="1573495"/>
            <a:ext cx="103105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间</a:t>
            </a:r>
          </a:p>
        </p:txBody>
      </p:sp>
    </p:spTree>
    <p:extLst>
      <p:ext uri="{BB962C8B-B14F-4D97-AF65-F5344CB8AC3E}">
        <p14:creationId xmlns:p14="http://schemas.microsoft.com/office/powerpoint/2010/main" val="144696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7A039-E5B1-DF93-BE02-526BC497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进一步实验探索</a:t>
            </a:r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8F02E217-E8DF-336E-BF11-3308C2B5F24B}"/>
              </a:ext>
            </a:extLst>
          </p:cNvPr>
          <p:cNvSpPr/>
          <p:nvPr/>
        </p:nvSpPr>
        <p:spPr>
          <a:xfrm>
            <a:off x="1478543" y="806824"/>
            <a:ext cx="5244986" cy="4281543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2"/>
                </a:solidFill>
              </a:rPr>
              <a:t>注意事项：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1.</a:t>
            </a:r>
            <a:r>
              <a:rPr lang="zh-CN" altLang="en-US" sz="2000" dirty="0">
                <a:solidFill>
                  <a:schemeClr val="tx2"/>
                </a:solidFill>
              </a:rPr>
              <a:t>电极片不要相接触。二极管的引脚也不要相接触。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2.</a:t>
            </a:r>
            <a:r>
              <a:rPr lang="zh-CN" altLang="en-US" sz="2000" dirty="0">
                <a:solidFill>
                  <a:schemeClr val="tx2"/>
                </a:solidFill>
              </a:rPr>
              <a:t>正负极不要连接反（铜片是正极，锌片是负极。二极管长脚是正极，短脚是负极）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3.</a:t>
            </a:r>
            <a:r>
              <a:rPr lang="zh-CN" altLang="en-US" sz="2000" dirty="0">
                <a:solidFill>
                  <a:schemeClr val="tx2"/>
                </a:solidFill>
              </a:rPr>
              <a:t>水果的种类和数量要合适才能发电哦。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D89718-869C-78A3-7D46-68F6BF62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4" y="4432151"/>
            <a:ext cx="1914257" cy="21682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513DA1-1CD3-4067-CDEA-7F75F4B58544}"/>
              </a:ext>
            </a:extLst>
          </p:cNvPr>
          <p:cNvSpPr/>
          <p:nvPr/>
        </p:nvSpPr>
        <p:spPr>
          <a:xfrm>
            <a:off x="8152281" y="2403483"/>
            <a:ext cx="210826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5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710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3214-E5C1-21C3-CE7C-B61924FF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进一步实验探索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6FB2B-B69E-D30D-44FA-2DD9F8D5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63" y="2698821"/>
            <a:ext cx="1914310" cy="21703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32597F-0F59-E411-0157-C0CEF74C0BA0}"/>
              </a:ext>
            </a:extLst>
          </p:cNvPr>
          <p:cNvSpPr txBox="1"/>
          <p:nvPr/>
        </p:nvSpPr>
        <p:spPr>
          <a:xfrm>
            <a:off x="1309726" y="1866910"/>
            <a:ext cx="3925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如果引脚或者电极片相接触会怎么样</a:t>
            </a: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？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768B60-82C5-813B-6AFE-998A4974A02B}"/>
              </a:ext>
            </a:extLst>
          </p:cNvPr>
          <p:cNvSpPr txBox="1"/>
          <p:nvPr/>
        </p:nvSpPr>
        <p:spPr>
          <a:xfrm>
            <a:off x="742125" y="3957009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如果正负极接反会怎么样？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34DB9-EC55-24D9-6A72-87E6D576C9C6}"/>
              </a:ext>
            </a:extLst>
          </p:cNvPr>
          <p:cNvSpPr txBox="1"/>
          <p:nvPr/>
        </p:nvSpPr>
        <p:spPr>
          <a:xfrm>
            <a:off x="6468036" y="1574584"/>
            <a:ext cx="6158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如果只有一个水果会不亮吗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5DED2F-0B62-4014-9751-789DB28A5FAD}"/>
              </a:ext>
            </a:extLst>
          </p:cNvPr>
          <p:cNvSpPr txBox="1"/>
          <p:nvPr/>
        </p:nvSpPr>
        <p:spPr>
          <a:xfrm>
            <a:off x="7568004" y="3071455"/>
            <a:ext cx="6529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</a:rPr>
              <a:t>如果水果太多，灯会爆炸吗？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27AA14-71CA-DF13-7457-2FA8AB8B4078}"/>
              </a:ext>
            </a:extLst>
          </p:cNvPr>
          <p:cNvSpPr txBox="1"/>
          <p:nvPr/>
        </p:nvSpPr>
        <p:spPr>
          <a:xfrm>
            <a:off x="4534347" y="5365782"/>
            <a:ext cx="70677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除了苹果和柠檬，其他水果可以吗？其他食物或者饮料可以吗？可乐？饼干？果冻？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49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4085A-F740-D95C-4277-A84370BB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9BF13D-5152-B80F-B70F-04EBFE8F4AAC}"/>
              </a:ext>
            </a:extLst>
          </p:cNvPr>
          <p:cNvSpPr txBox="1"/>
          <p:nvPr/>
        </p:nvSpPr>
        <p:spPr>
          <a:xfrm>
            <a:off x="677732" y="1310889"/>
            <a:ext cx="45397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铜片和锌片将相当于电池的正极和负极，他们的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化学活性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是不一样的，水果可以充当发电的源头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离不开电极。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水果中的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正，负离子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分别向电极的负极和正极移动，在电极上发生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氧化还原反应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，间接地使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电子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在水果中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定向移动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，在电解质中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铜不发生反应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作正极（得到电子）。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锌失去电子，是作负极的，水果靠近铜这一边，得到电子，在铜上发生反应，从而铜周围会有微量气泡（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氢气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）产生，导线连接锌铜构成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闭合回路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，形成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原电池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4A7F8-5EFC-698C-CFDA-D462D30E5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68" y="1310889"/>
            <a:ext cx="4953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AB86E-A9B1-E847-E0AB-8B36400B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pic>
        <p:nvPicPr>
          <p:cNvPr id="3" name="原电池 - 1.原电池(Av843789745,P1)">
            <a:hlinkClick r:id="" action="ppaction://media"/>
            <a:extLst>
              <a:ext uri="{FF2B5EF4-FFF2-40B4-BE49-F238E27FC236}">
                <a16:creationId xmlns:a16="http://schemas.microsoft.com/office/drawing/2014/main" id="{22D80622-A8A3-6CF2-B572-6AF45F0E30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4152" y="1105347"/>
            <a:ext cx="9248787" cy="519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568D0-B130-FC8E-60F7-E40048DE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9C0627-4BD6-E69F-845F-6ADFF78B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32" y="1310889"/>
            <a:ext cx="8694968" cy="5200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7A884DA-6E55-2E7B-0688-850FAAF5F08F}"/>
                  </a:ext>
                </a:extLst>
              </p14:cNvPr>
              <p14:cNvContentPartPr/>
              <p14:nvPr/>
            </p14:nvContentPartPr>
            <p14:xfrm>
              <a:off x="5362287" y="2199651"/>
              <a:ext cx="4863600" cy="20908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7A884DA-6E55-2E7B-0688-850FAAF5F0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9647" y="2136651"/>
                <a:ext cx="4989240" cy="22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7061B102-21E3-2486-A069-4152E485F187}"/>
                  </a:ext>
                </a:extLst>
              </p14:cNvPr>
              <p14:cNvContentPartPr/>
              <p14:nvPr/>
            </p14:nvContentPartPr>
            <p14:xfrm>
              <a:off x="9418047" y="3093891"/>
              <a:ext cx="1120320" cy="9230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7061B102-21E3-2486-A069-4152E485F1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55047" y="3030891"/>
                <a:ext cx="1245960" cy="1048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箭头: 左 15">
            <a:extLst>
              <a:ext uri="{FF2B5EF4-FFF2-40B4-BE49-F238E27FC236}">
                <a16:creationId xmlns:a16="http://schemas.microsoft.com/office/drawing/2014/main" id="{47D85A8F-39C6-E97D-70CE-B0B5A7C121BB}"/>
              </a:ext>
            </a:extLst>
          </p:cNvPr>
          <p:cNvSpPr/>
          <p:nvPr/>
        </p:nvSpPr>
        <p:spPr>
          <a:xfrm>
            <a:off x="3169461" y="2206992"/>
            <a:ext cx="1966304" cy="886899"/>
          </a:xfrm>
          <a:prstGeom prst="leftArrow">
            <a:avLst/>
          </a:prstGeom>
          <a:solidFill>
            <a:srgbClr val="33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F63FA9-6F14-8401-C5B0-FD5CD3109F1E}"/>
              </a:ext>
            </a:extLst>
          </p:cNvPr>
          <p:cNvSpPr txBox="1"/>
          <p:nvPr/>
        </p:nvSpPr>
        <p:spPr>
          <a:xfrm>
            <a:off x="278444" y="2355227"/>
            <a:ext cx="2839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简单地说，就是</a:t>
            </a:r>
            <a:r>
              <a:rPr lang="zh-CN" altLang="en-US" dirty="0">
                <a:solidFill>
                  <a:schemeClr val="accent3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电子</a:t>
            </a:r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从锌</a:t>
            </a:r>
            <a:r>
              <a:rPr lang="zh-CN" altLang="en-US" dirty="0">
                <a:solidFill>
                  <a:schemeClr val="accent3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片流出</a:t>
            </a:r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，经由电线到达铜片，再通过溶液（水果）里的离子</a:t>
            </a:r>
            <a:r>
              <a:rPr lang="zh-CN" altLang="en-US" dirty="0">
                <a:solidFill>
                  <a:schemeClr val="accent3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回到</a:t>
            </a:r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锌片。从而</a:t>
            </a:r>
            <a:r>
              <a:rPr lang="zh-CN" altLang="en-US" dirty="0">
                <a:solidFill>
                  <a:schemeClr val="accent3"/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形成回路！</a:t>
            </a:r>
          </a:p>
        </p:txBody>
      </p:sp>
    </p:spTree>
    <p:extLst>
      <p:ext uri="{BB962C8B-B14F-4D97-AF65-F5344CB8AC3E}">
        <p14:creationId xmlns:p14="http://schemas.microsoft.com/office/powerpoint/2010/main" val="10765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5E46F-9993-3AC2-3217-1793ED19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7B2AAE-E103-E9E0-EF8B-18B0DA83DC7D}"/>
              </a:ext>
            </a:extLst>
          </p:cNvPr>
          <p:cNvSpPr/>
          <p:nvPr/>
        </p:nvSpPr>
        <p:spPr>
          <a:xfrm>
            <a:off x="1409937" y="1197625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原电池的三要素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6DC69AE0-45AB-D928-792E-2866CAADED87}"/>
              </a:ext>
            </a:extLst>
          </p:cNvPr>
          <p:cNvSpPr/>
          <p:nvPr/>
        </p:nvSpPr>
        <p:spPr>
          <a:xfrm rot="17773071">
            <a:off x="6923313" y="2021854"/>
            <a:ext cx="728770" cy="1526291"/>
          </a:xfrm>
          <a:prstGeom prst="downArrow">
            <a:avLst/>
          </a:prstGeom>
          <a:solidFill>
            <a:srgbClr val="5B8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BF892222-CD6A-36DA-143B-A2240F614CD8}"/>
              </a:ext>
            </a:extLst>
          </p:cNvPr>
          <p:cNvSpPr/>
          <p:nvPr/>
        </p:nvSpPr>
        <p:spPr>
          <a:xfrm rot="20734621">
            <a:off x="4861902" y="2467619"/>
            <a:ext cx="728770" cy="1526291"/>
          </a:xfrm>
          <a:prstGeom prst="downArrow">
            <a:avLst/>
          </a:prstGeom>
          <a:solidFill>
            <a:srgbClr val="5B8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8D2CFDC2-EA0E-3C15-5C2E-2ACA06E530CD}"/>
              </a:ext>
            </a:extLst>
          </p:cNvPr>
          <p:cNvSpPr/>
          <p:nvPr/>
        </p:nvSpPr>
        <p:spPr>
          <a:xfrm rot="1949182">
            <a:off x="1722202" y="2502067"/>
            <a:ext cx="728770" cy="1526291"/>
          </a:xfrm>
          <a:prstGeom prst="downArrow">
            <a:avLst/>
          </a:prstGeom>
          <a:solidFill>
            <a:srgbClr val="5B8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2E10CC-4363-63E9-E87F-D2F5008673B8}"/>
              </a:ext>
            </a:extLst>
          </p:cNvPr>
          <p:cNvSpPr txBox="1"/>
          <p:nvPr/>
        </p:nvSpPr>
        <p:spPr>
          <a:xfrm>
            <a:off x="838773" y="3973859"/>
            <a:ext cx="183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有两个活泼性不同的电极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17A5C3-EF9C-DA98-FD4C-E88426D88002}"/>
              </a:ext>
            </a:extLst>
          </p:cNvPr>
          <p:cNvSpPr txBox="1"/>
          <p:nvPr/>
        </p:nvSpPr>
        <p:spPr>
          <a:xfrm>
            <a:off x="4420746" y="4060619"/>
            <a:ext cx="202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将电极插入电解质溶液或熔融电解质中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27E5DA-FECA-4D7A-A37C-759A6C6829D5}"/>
              </a:ext>
            </a:extLst>
          </p:cNvPr>
          <p:cNvSpPr txBox="1"/>
          <p:nvPr/>
        </p:nvSpPr>
        <p:spPr>
          <a:xfrm>
            <a:off x="7658959" y="3506346"/>
            <a:ext cx="328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两电极间构成闭合回路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两电极接触或用导线连接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F6C9A9-EE3E-BF8F-E489-182286379F2F}"/>
              </a:ext>
            </a:extLst>
          </p:cNvPr>
          <p:cNvSpPr/>
          <p:nvPr/>
        </p:nvSpPr>
        <p:spPr>
          <a:xfrm>
            <a:off x="7595628" y="498394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质的规定</a:t>
            </a:r>
          </a:p>
        </p:txBody>
      </p:sp>
    </p:spTree>
    <p:extLst>
      <p:ext uri="{BB962C8B-B14F-4D97-AF65-F5344CB8AC3E}">
        <p14:creationId xmlns:p14="http://schemas.microsoft.com/office/powerpoint/2010/main" val="89800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3214-E5C1-21C3-CE7C-B61924FF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6FB2B-B69E-D30D-44FA-2DD9F8D5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63" y="2698821"/>
            <a:ext cx="1914310" cy="21703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32597F-0F59-E411-0157-C0CEF74C0BA0}"/>
              </a:ext>
            </a:extLst>
          </p:cNvPr>
          <p:cNvSpPr txBox="1"/>
          <p:nvPr/>
        </p:nvSpPr>
        <p:spPr>
          <a:xfrm>
            <a:off x="1089720" y="1631218"/>
            <a:ext cx="3925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40006">
                    <a:lumMod val="60000"/>
                    <a:lumOff val="40000"/>
                  </a:srgbClr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如果引脚或者电极片相接触会怎么样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40006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A40006">
                  <a:lumMod val="60000"/>
                  <a:lumOff val="4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</a:rPr>
              <a:t>不亮，缺少要素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768B60-82C5-813B-6AFE-998A4974A02B}"/>
              </a:ext>
            </a:extLst>
          </p:cNvPr>
          <p:cNvSpPr txBox="1"/>
          <p:nvPr/>
        </p:nvSpPr>
        <p:spPr>
          <a:xfrm>
            <a:off x="487316" y="3957009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9944">
                    <a:lumMod val="75000"/>
                  </a:srgbClr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如果二极管正负极接反会怎么样？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9944">
                  <a:lumMod val="75000"/>
                </a:srgbClr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009944">
                    <a:lumMod val="75000"/>
                  </a:srgb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dirty="0">
                <a:solidFill>
                  <a:srgbClr val="009944">
                    <a:lumMod val="75000"/>
                  </a:srgb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不亮，缺少要素</a:t>
            </a:r>
            <a:r>
              <a:rPr lang="en-US" altLang="zh-CN" sz="2800" dirty="0">
                <a:solidFill>
                  <a:srgbClr val="009944">
                    <a:lumMod val="75000"/>
                  </a:srgb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9944">
                  <a:lumMod val="75000"/>
                </a:srgbClr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34DB9-EC55-24D9-6A72-87E6D576C9C6}"/>
              </a:ext>
            </a:extLst>
          </p:cNvPr>
          <p:cNvSpPr txBox="1"/>
          <p:nvPr/>
        </p:nvSpPr>
        <p:spPr>
          <a:xfrm>
            <a:off x="6468036" y="1574584"/>
            <a:ext cx="6158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69BC1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如果只有一个水果会不亮吗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69BC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69BC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5DED2F-0B62-4014-9751-789DB28A5FAD}"/>
              </a:ext>
            </a:extLst>
          </p:cNvPr>
          <p:cNvSpPr txBox="1"/>
          <p:nvPr/>
        </p:nvSpPr>
        <p:spPr>
          <a:xfrm>
            <a:off x="7568004" y="3071455"/>
            <a:ext cx="6529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如果水果太多，灯会爆炸吗？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27AA14-71CA-DF13-7457-2FA8AB8B4078}"/>
              </a:ext>
            </a:extLst>
          </p:cNvPr>
          <p:cNvSpPr txBox="1"/>
          <p:nvPr/>
        </p:nvSpPr>
        <p:spPr>
          <a:xfrm>
            <a:off x="4636910" y="4869185"/>
            <a:ext cx="70677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40006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除了苹果和柠檬，其他水果可以吗？其他食物或者饮料可以吗？可乐？饼干？果冻？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A40006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A4000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A4000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可以，只要能够有可以自由移动的离子。（要素</a:t>
            </a:r>
            <a:r>
              <a:rPr lang="en-US" altLang="zh-CN" sz="2800" b="1" dirty="0">
                <a:solidFill>
                  <a:srgbClr val="A4000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2</a:t>
            </a:r>
            <a:r>
              <a:rPr lang="zh-CN" altLang="en-US" sz="2800" b="1" dirty="0">
                <a:solidFill>
                  <a:srgbClr val="A4000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A40006"/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347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29536F4-144F-9148-1667-673CD9B530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5" y="4387277"/>
            <a:ext cx="2146303" cy="21463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222C3E-C36F-4503-9D4A-EB5A1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6FCA01-93FF-051D-0B92-48CD365C7C73}"/>
              </a:ext>
            </a:extLst>
          </p:cNvPr>
          <p:cNvSpPr txBox="1"/>
          <p:nvPr/>
        </p:nvSpPr>
        <p:spPr>
          <a:xfrm>
            <a:off x="426262" y="1628083"/>
            <a:ext cx="105721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电压，也被称作电势差或电位差，是衡量单位电荷在静电场中由于电势不同所产生的能量差的物理量。</a:t>
            </a:r>
            <a:endParaRPr lang="en-US" altLang="zh-CN" dirty="0"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endParaRPr lang="en-US" altLang="zh-CN" dirty="0"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r>
              <a:rPr lang="zh-CN" altLang="en-US" dirty="0">
                <a:highlight>
                  <a:srgbClr val="FFFFFF"/>
                </a:highlight>
                <a:latin typeface="华康方圆体W7" panose="040B0709000000000000" pitchFamily="81" charset="-122"/>
                <a:ea typeface="华康方圆体W7" panose="040B0709000000000000" pitchFamily="81" charset="-122"/>
              </a:rPr>
              <a:t>常见电压：</a:t>
            </a:r>
            <a:endParaRPr lang="en-US" altLang="zh-CN" dirty="0">
              <a:highlight>
                <a:srgbClr val="FFFFFF"/>
              </a:highlight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维持人体生物电流的电压约</a:t>
            </a:r>
            <a:r>
              <a:rPr lang="en-US" altLang="zh-CN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1.2mV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碱性电池标称电压</a:t>
            </a:r>
            <a:r>
              <a:rPr lang="en-US" altLang="zh-CN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1.5V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电子手表电池的电压</a:t>
            </a:r>
            <a:r>
              <a:rPr lang="en-US" altLang="zh-CN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1.5V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手机的电池两极间的电压</a:t>
            </a:r>
            <a:r>
              <a:rPr lang="en-US" altLang="zh-CN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3.7V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对人体安全的电压一般不高于</a:t>
            </a:r>
            <a:r>
              <a:rPr lang="en-US" altLang="zh-CN" b="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Helvetica Neue"/>
              </a:rPr>
              <a:t>36V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家庭电路的电压</a:t>
            </a:r>
            <a:r>
              <a:rPr lang="en-US" altLang="zh-CN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220V</a:t>
            </a:r>
          </a:p>
          <a:p>
            <a:r>
              <a:rPr lang="zh-CN" altLang="en-US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动力电路电压</a:t>
            </a:r>
            <a:r>
              <a:rPr lang="en-US" altLang="zh-CN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380V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FFFFFF"/>
              </a:highlight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0BD44E-BF3C-C161-6F86-59A9FD531A13}"/>
              </a:ext>
            </a:extLst>
          </p:cNvPr>
          <p:cNvSpPr txBox="1"/>
          <p:nvPr/>
        </p:nvSpPr>
        <p:spPr>
          <a:xfrm>
            <a:off x="5287019" y="2633197"/>
            <a:ext cx="602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华康方圆体W7" panose="040B0709000000000000" pitchFamily="81" charset="-122"/>
                <a:ea typeface="华康方圆体W7" panose="040B0709000000000000" pitchFamily="81" charset="-122"/>
              </a:rPr>
              <a:t>串联的水果电池越多，电压越高！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61F6EC-0866-8CF1-578A-76033BC11808}"/>
              </a:ext>
            </a:extLst>
          </p:cNvPr>
          <p:cNvSpPr/>
          <p:nvPr/>
        </p:nvSpPr>
        <p:spPr>
          <a:xfrm>
            <a:off x="5343695" y="423406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量的规定</a:t>
            </a:r>
          </a:p>
        </p:txBody>
      </p:sp>
    </p:spTree>
    <p:extLst>
      <p:ext uri="{BB962C8B-B14F-4D97-AF65-F5344CB8AC3E}">
        <p14:creationId xmlns:p14="http://schemas.microsoft.com/office/powerpoint/2010/main" val="421826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309100-DA6B-C41D-C19C-EDD7D956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23" y="1273156"/>
            <a:ext cx="5012799" cy="348172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C38E6B-EC6E-1778-5D75-A740AF55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35" y="3640650"/>
            <a:ext cx="4335429" cy="2890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0D16AE-5A2D-6C12-90E0-CBBEBBD44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08" y="1131178"/>
            <a:ext cx="7663008" cy="4453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3214-E5C1-21C3-CE7C-B61924FF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原理解惑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6FB2B-B69E-D30D-44FA-2DD9F8D5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63" y="2698821"/>
            <a:ext cx="1914310" cy="2170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534DB9-EC55-24D9-6A72-87E6D576C9C6}"/>
              </a:ext>
            </a:extLst>
          </p:cNvPr>
          <p:cNvSpPr txBox="1"/>
          <p:nvPr/>
        </p:nvSpPr>
        <p:spPr>
          <a:xfrm>
            <a:off x="6468036" y="1574584"/>
            <a:ext cx="615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69BC1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如果只有一个水果会不亮吗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69BC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69BC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269BC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269BC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是的，电压可能不够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69BC1"/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5DED2F-0B62-4014-9751-789DB28A5FAD}"/>
              </a:ext>
            </a:extLst>
          </p:cNvPr>
          <p:cNvSpPr txBox="1"/>
          <p:nvPr/>
        </p:nvSpPr>
        <p:spPr>
          <a:xfrm>
            <a:off x="7568004" y="3071455"/>
            <a:ext cx="65298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  <a:cs typeface="+mn-cs"/>
              </a:rPr>
              <a:t>如果水果太多，灯会爆炸吗？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华康方圆体W7" panose="040B0709000000000000" pitchFamily="81" charset="-122"/>
              <a:ea typeface="华康方圆体W7" panose="040B0709000000000000" pitchFamily="8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7030A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7030A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是的，电压过高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7D5E0E-EBD3-424D-450C-6EC05925A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82" y="1426458"/>
            <a:ext cx="4095750" cy="2314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F1559B-3E8A-C88E-7C65-D96CC93FBF40}"/>
              </a:ext>
            </a:extLst>
          </p:cNvPr>
          <p:cNvSpPr txBox="1"/>
          <p:nvPr/>
        </p:nvSpPr>
        <p:spPr>
          <a:xfrm>
            <a:off x="500312" y="4166850"/>
            <a:ext cx="70676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</a:rPr>
              <a:t>水果电池能给手机充电吗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并不能哦，电压远远不够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261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75460-8CF3-00C3-03EF-F8FBEF00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851" y="1662610"/>
            <a:ext cx="10515600" cy="1296015"/>
          </a:xfrm>
        </p:spPr>
        <p:txBody>
          <a:bodyPr/>
          <a:lstStyle/>
          <a:p>
            <a:r>
              <a:rPr lang="zh-CN" altLang="en-US" dirty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下！课！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1C629-7330-DDCF-F7DF-B57427EB4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3216" y="4410708"/>
            <a:ext cx="10515600" cy="1500187"/>
          </a:xfrm>
        </p:spPr>
        <p:txBody>
          <a:bodyPr>
            <a:normAutofit/>
          </a:bodyPr>
          <a:lstStyle/>
          <a:p>
            <a:r>
              <a:rPr lang="en-US" altLang="zh-CN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80871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005175-0090-E2BE-704D-987D7D97E45B}"/>
              </a:ext>
            </a:extLst>
          </p:cNvPr>
          <p:cNvSpPr txBox="1"/>
          <p:nvPr/>
        </p:nvSpPr>
        <p:spPr>
          <a:xfrm>
            <a:off x="290455" y="236667"/>
            <a:ext cx="6927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问题域的讨论，生物，物理还是化学？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13C36D-71E7-05C9-EAE4-DDC1AFDA888B}"/>
              </a:ext>
            </a:extLst>
          </p:cNvPr>
          <p:cNvSpPr txBox="1"/>
          <p:nvPr/>
        </p:nvSpPr>
        <p:spPr>
          <a:xfrm>
            <a:off x="290455" y="1387736"/>
            <a:ext cx="116290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水果</a:t>
            </a:r>
            <a:r>
              <a:rPr lang="en-US" altLang="zh-CN" sz="2800" dirty="0"/>
              <a:t>——</a:t>
            </a:r>
            <a:r>
              <a:rPr lang="zh-CN" altLang="en-US" sz="2800" dirty="0"/>
              <a:t>生物？</a:t>
            </a:r>
            <a:endParaRPr lang="en-US" altLang="zh-CN" sz="2800" dirty="0"/>
          </a:p>
          <a:p>
            <a:r>
              <a:rPr lang="zh-CN" altLang="en-US" sz="2800" dirty="0"/>
              <a:t>原电池</a:t>
            </a:r>
            <a:r>
              <a:rPr lang="en-US" altLang="zh-CN" sz="2800" dirty="0"/>
              <a:t>——</a:t>
            </a:r>
            <a:r>
              <a:rPr lang="zh-CN" altLang="en-US" sz="2800" dirty="0"/>
              <a:t>化学？</a:t>
            </a:r>
            <a:endParaRPr lang="en-US" altLang="zh-CN" sz="2800" dirty="0"/>
          </a:p>
          <a:p>
            <a:r>
              <a:rPr lang="zh-CN" altLang="en-US" sz="2800" dirty="0"/>
              <a:t>电路</a:t>
            </a:r>
            <a:r>
              <a:rPr lang="en-US" altLang="zh-CN" sz="2800" dirty="0"/>
              <a:t>——</a:t>
            </a:r>
            <a:r>
              <a:rPr lang="zh-CN" altLang="en-US" sz="2800" dirty="0"/>
              <a:t>物理？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所以，水果电池是物理实验还是化学实验？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59D847-9D13-8A47-0054-76A862CCC983}"/>
              </a:ext>
            </a:extLst>
          </p:cNvPr>
          <p:cNvSpPr txBox="1"/>
          <p:nvPr/>
        </p:nvSpPr>
        <p:spPr>
          <a:xfrm>
            <a:off x="290455" y="4066391"/>
            <a:ext cx="116290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化学是在</a:t>
            </a:r>
            <a:r>
              <a:rPr lang="zh-CN" altLang="en-US" sz="2800" b="1" dirty="0">
                <a:solidFill>
                  <a:schemeClr val="accent3"/>
                </a:solidFill>
              </a:rPr>
              <a:t>原子、分子水平上</a:t>
            </a:r>
            <a:r>
              <a:rPr lang="zh-CN" altLang="en-US" sz="2800" dirty="0">
                <a:solidFill>
                  <a:schemeClr val="accent3"/>
                </a:solidFill>
              </a:rPr>
              <a:t>研究物质的组成、结构、性质、转化及其应用的基础自然科学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zh-CN" altLang="en-US" sz="2800" b="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Helvetica Neue"/>
              </a:rPr>
              <a:t>物理学是研究</a:t>
            </a:r>
            <a:r>
              <a:rPr lang="zh-CN" altLang="en-US" sz="2800" b="1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Helvetica Neue"/>
              </a:rPr>
              <a:t>物质最一般的运动规律和物质基本结构</a:t>
            </a:r>
            <a:r>
              <a:rPr lang="zh-CN" altLang="en-US" sz="2800" b="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Helvetica Neue"/>
              </a:rPr>
              <a:t>的学科</a:t>
            </a:r>
            <a:endParaRPr lang="zh-CN" altLang="en-US" sz="2800" dirty="0">
              <a:solidFill>
                <a:schemeClr val="accent3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3D638D-6C44-5881-385D-BC41E964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7" y="2251089"/>
            <a:ext cx="10610733" cy="181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H="1" flipV="1">
            <a:off x="-989703" y="2818503"/>
            <a:ext cx="90807" cy="87205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2556FB-A01E-170A-6968-92A2D17556D9}"/>
              </a:ext>
            </a:extLst>
          </p:cNvPr>
          <p:cNvSpPr txBox="1"/>
          <p:nvPr/>
        </p:nvSpPr>
        <p:spPr>
          <a:xfrm>
            <a:off x="749449" y="1366221"/>
            <a:ext cx="106931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同学们觉得，这个“问题域”（研究领域）的划分，有没有意义呢？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C74DB6-6F78-B797-44B4-5843ECB91D4C}"/>
              </a:ext>
            </a:extLst>
          </p:cNvPr>
          <p:cNvSpPr txBox="1"/>
          <p:nvPr/>
        </p:nvSpPr>
        <p:spPr>
          <a:xfrm>
            <a:off x="645459" y="2710927"/>
            <a:ext cx="1005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3AA3"/>
                </a:solidFill>
              </a:rPr>
              <a:t>德国哲学家康德认为，</a:t>
            </a:r>
            <a:r>
              <a:rPr lang="zh-CN" altLang="en-US" sz="3200" b="1" dirty="0">
                <a:solidFill>
                  <a:srgbClr val="003AA3"/>
                </a:solidFill>
              </a:rPr>
              <a:t>知识</a:t>
            </a:r>
            <a:r>
              <a:rPr lang="zh-CN" altLang="en-US" sz="3200" dirty="0">
                <a:solidFill>
                  <a:srgbClr val="003AA3"/>
                </a:solidFill>
              </a:rPr>
              <a:t>是从感觉开始，从</a:t>
            </a:r>
            <a:r>
              <a:rPr lang="zh-CN" altLang="en-US" sz="3200" b="1" dirty="0">
                <a:solidFill>
                  <a:srgbClr val="003AA3"/>
                </a:solidFill>
              </a:rPr>
              <a:t>经验</a:t>
            </a:r>
            <a:r>
              <a:rPr lang="zh-CN" altLang="en-US" sz="3200" dirty="0">
                <a:solidFill>
                  <a:srgbClr val="003AA3"/>
                </a:solidFill>
              </a:rPr>
              <a:t>开始的 ，认识的对象只是</a:t>
            </a:r>
            <a:r>
              <a:rPr lang="zh-CN" altLang="en-US" sz="3200" b="1" dirty="0">
                <a:solidFill>
                  <a:srgbClr val="003AA3"/>
                </a:solidFill>
              </a:rPr>
              <a:t>现象</a:t>
            </a:r>
            <a:r>
              <a:rPr lang="zh-CN" altLang="en-US" sz="3200" dirty="0">
                <a:solidFill>
                  <a:srgbClr val="003AA3"/>
                </a:solidFill>
              </a:rPr>
              <a:t>，本体属于人永远不能认识的范围。</a:t>
            </a:r>
            <a:r>
              <a:rPr lang="zh-CN" altLang="en-US" sz="3200" b="0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我们的</a:t>
            </a:r>
            <a:r>
              <a:rPr lang="zh-CN" altLang="en-US" sz="3200" b="1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认识永远是有条件</a:t>
            </a:r>
            <a:r>
              <a:rPr lang="zh-CN" altLang="en-US" sz="3200" b="0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的，是无止境的现象。如果理性把相对的现象绝对化，自以为已经把握了全部的真理，就必然陷于</a:t>
            </a:r>
            <a:r>
              <a:rPr lang="zh-CN" altLang="en-US" sz="3200" b="1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假相</a:t>
            </a:r>
            <a:r>
              <a:rPr lang="zh-CN" altLang="en-US" sz="3200" b="0" i="0" dirty="0">
                <a:solidFill>
                  <a:srgbClr val="003AA3"/>
                </a:solidFill>
                <a:effectLst/>
                <a:highlight>
                  <a:srgbClr val="FFFFFF"/>
                </a:highlight>
                <a:latin typeface="Helvetica Neue"/>
              </a:rPr>
              <a:t>。</a:t>
            </a:r>
            <a:endParaRPr lang="zh-CN" altLang="en-US" sz="3200" dirty="0">
              <a:solidFill>
                <a:srgbClr val="003AA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0BE9B8-18CF-A878-F4E0-D6A65F38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02" y="4807264"/>
            <a:ext cx="3138849" cy="203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903246-22C0-F2DC-BB8E-4298F1E19CCA}"/>
              </a:ext>
            </a:extLst>
          </p:cNvPr>
          <p:cNvSpPr txBox="1"/>
          <p:nvPr/>
        </p:nvSpPr>
        <p:spPr>
          <a:xfrm>
            <a:off x="761103" y="1624405"/>
            <a:ext cx="1066979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我们该如何对待科学，或者说理科呢？</a:t>
            </a:r>
            <a:endParaRPr lang="en-US" altLang="zh-CN" sz="3200" dirty="0">
              <a:latin typeface="+mj-ea"/>
              <a:ea typeface="+mj-ea"/>
            </a:endParaRPr>
          </a:p>
          <a:p>
            <a:endParaRPr lang="en-US" altLang="zh-CN" sz="2400" dirty="0">
              <a:latin typeface="+mj-ea"/>
              <a:ea typeface="+mj-ea"/>
            </a:endParaRPr>
          </a:p>
          <a:p>
            <a:endParaRPr lang="en-US" altLang="zh-CN" sz="2400" dirty="0">
              <a:latin typeface="+mj-ea"/>
              <a:ea typeface="+mj-ea"/>
            </a:endParaRPr>
          </a:p>
          <a:p>
            <a:r>
              <a:rPr lang="en-US" altLang="zh-CN" sz="2400" dirty="0"/>
              <a:t>--</a:t>
            </a:r>
            <a:r>
              <a:rPr lang="zh-CN" altLang="en-US" sz="2400" dirty="0"/>
              <a:t>科学是帮助我们认识世界的“一副眼镜“，而不是某个无可置疑的”真理”</a:t>
            </a:r>
            <a:endParaRPr lang="en-US" altLang="zh-CN" sz="2400" dirty="0"/>
          </a:p>
          <a:p>
            <a:r>
              <a:rPr lang="zh-CN" altLang="en-US" sz="2400" dirty="0"/>
              <a:t>科学要求的严谨，清晰与体系化是为了得出可信成果而被迫设立的手段，而不是如同宗教般神圣的东西</a:t>
            </a:r>
            <a:r>
              <a:rPr lang="zh-CN" altLang="en-US" dirty="0"/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AE7C1C-13AC-EC83-4029-971EC00B1480}"/>
              </a:ext>
            </a:extLst>
          </p:cNvPr>
          <p:cNvSpPr/>
          <p:nvPr/>
        </p:nvSpPr>
        <p:spPr>
          <a:xfrm>
            <a:off x="3072316" y="4882196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不要信“科学教”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水果电池-国语720P - 1.水果电池-国语720P(Av828698402,P1)">
            <a:hlinkClick r:id="" action="ppaction://media"/>
            <a:extLst>
              <a:ext uri="{FF2B5EF4-FFF2-40B4-BE49-F238E27FC236}">
                <a16:creationId xmlns:a16="http://schemas.microsoft.com/office/drawing/2014/main" id="{EFC4B8AB-8051-8B4D-907B-C22791E2EF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6669" y="1909482"/>
            <a:ext cx="7386917" cy="41551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1B2764-6205-2CD2-98FC-D2ACBBE40F70}"/>
              </a:ext>
            </a:extLst>
          </p:cNvPr>
          <p:cNvSpPr/>
          <p:nvPr/>
        </p:nvSpPr>
        <p:spPr>
          <a:xfrm>
            <a:off x="530770" y="2240794"/>
            <a:ext cx="29546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回到正题</a:t>
            </a:r>
            <a:endParaRPr lang="en-US" altLang="zh-C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看个视频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实验器材介绍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231483-D0BF-D6BD-600A-E350637B1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5" y="1807285"/>
            <a:ext cx="4272364" cy="39803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4BF0EC-DF84-E95D-7D1C-C1A7E7AE7435}"/>
              </a:ext>
            </a:extLst>
          </p:cNvPr>
          <p:cNvSpPr txBox="1"/>
          <p:nvPr/>
        </p:nvSpPr>
        <p:spPr>
          <a:xfrm>
            <a:off x="5303701" y="1597729"/>
            <a:ext cx="598753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铜片</a:t>
            </a:r>
            <a:r>
              <a:rPr lang="en-US" altLang="zh-CN" sz="2800" dirty="0"/>
              <a:t>——</a:t>
            </a:r>
            <a:r>
              <a:rPr lang="zh-CN" altLang="en-US" sz="2800" dirty="0"/>
              <a:t>正极</a:t>
            </a:r>
            <a:endParaRPr lang="en-US" altLang="zh-CN" sz="2800" dirty="0"/>
          </a:p>
          <a:p>
            <a:r>
              <a:rPr lang="zh-CN" altLang="en-US" sz="2800" dirty="0"/>
              <a:t>锌片</a:t>
            </a:r>
            <a:r>
              <a:rPr lang="en-US" altLang="zh-CN" sz="2800" dirty="0"/>
              <a:t>——</a:t>
            </a:r>
            <a:r>
              <a:rPr lang="zh-CN" altLang="en-US" sz="2800" dirty="0"/>
              <a:t>负极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发光二极管</a:t>
            </a:r>
            <a:r>
              <a:rPr lang="en-US" altLang="zh-CN" sz="2800" dirty="0"/>
              <a:t>——</a:t>
            </a:r>
            <a:r>
              <a:rPr lang="zh-CN" altLang="en-US" sz="2800" dirty="0"/>
              <a:t>长脚为正，短脚为负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插销式头：连接电极片。</a:t>
            </a:r>
            <a:endParaRPr lang="en-US" altLang="zh-CN" sz="2800" dirty="0"/>
          </a:p>
          <a:p>
            <a:r>
              <a:rPr lang="zh-CN" altLang="en-US" sz="2800" dirty="0"/>
              <a:t>鳄鱼夹头：连接发光二极管引脚</a:t>
            </a:r>
            <a:endParaRPr lang="en-US" altLang="zh-CN" sz="28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实验操作步骤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3A59AA-59F4-B35F-07E0-0BC203586A0D}"/>
              </a:ext>
            </a:extLst>
          </p:cNvPr>
          <p:cNvSpPr txBox="1"/>
          <p:nvPr/>
        </p:nvSpPr>
        <p:spPr>
          <a:xfrm>
            <a:off x="946673" y="1443841"/>
            <a:ext cx="99293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每个组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1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个水果，切成若干份，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3-6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份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导线若干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发光二极管（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LED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灯）一到二个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电线，电极片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插到水果上；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按</a:t>
            </a:r>
            <a:r>
              <a:rPr lang="zh-CN" altLang="zh-CN" sz="2000" kern="100" dirty="0">
                <a:solidFill>
                  <a:srgbClr val="003AA3"/>
                </a:solidFill>
                <a:effectLst/>
                <a:latin typeface="+mn-ea"/>
                <a:cs typeface="宋体" panose="02010600030101010101" pitchFamily="2" charset="-122"/>
              </a:rPr>
              <a:t>铜锌铜锌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顺序插电极，每瓣水果都插两个电极</a:t>
            </a:r>
            <a:r>
              <a:rPr lang="zh-CN" altLang="en-US" sz="2000" kern="100" dirty="0">
                <a:effectLst/>
                <a:latin typeface="+mn-ea"/>
                <a:cs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水果间形成串联。</a:t>
            </a:r>
            <a:endParaRPr lang="en-US" altLang="zh-CN" sz="2000" kern="100" dirty="0">
              <a:latin typeface="+mn-ea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endParaRPr lang="en-US" altLang="zh-CN" sz="2000" kern="100" dirty="0">
              <a:effectLst/>
              <a:latin typeface="+mn-ea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tabLst>
                <a:tab pos="2933700" algn="l"/>
              </a:tabLst>
            </a:pP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可以插在不同的水果上进行对比，看不同水果，需要多少节才能点亮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LED</a:t>
            </a:r>
            <a:r>
              <a:rPr lang="zh-CN" altLang="zh-CN" sz="2000" kern="100" dirty="0">
                <a:effectLst/>
                <a:latin typeface="+mn-ea"/>
                <a:cs typeface="宋体" panose="02010600030101010101" pitchFamily="2" charset="-122"/>
              </a:rPr>
              <a:t>灯。</a:t>
            </a:r>
            <a:r>
              <a:rPr lang="en-US" altLang="zh-CN" sz="2000" kern="100" dirty="0">
                <a:effectLst/>
                <a:latin typeface="+mn-ea"/>
                <a:cs typeface="宋体" panose="02010600030101010101" pitchFamily="2" charset="-122"/>
              </a:rPr>
              <a:t> 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E33F2-2F1A-52AF-5334-0B281137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6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开始实验吧！给大家留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分钟</a:t>
            </a: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时间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CEE5CD-95CC-0309-D813-62CEC1CB8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957430"/>
            <a:ext cx="5153809" cy="5153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4D7301-6618-F344-CC5F-08A0E5378D78}"/>
              </a:ext>
            </a:extLst>
          </p:cNvPr>
          <p:cNvSpPr txBox="1"/>
          <p:nvPr/>
        </p:nvSpPr>
        <p:spPr>
          <a:xfrm>
            <a:off x="6197299" y="1904102"/>
            <a:ext cx="46150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注意事项：</a:t>
            </a: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1.</a:t>
            </a:r>
            <a:r>
              <a:rPr lang="zh-CN" altLang="en-US" sz="2400" dirty="0">
                <a:solidFill>
                  <a:schemeClr val="tx2"/>
                </a:solidFill>
              </a:rPr>
              <a:t>电极片不要相接触。二极管的引脚也不要相接触。</a:t>
            </a: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2.</a:t>
            </a:r>
            <a:r>
              <a:rPr lang="zh-CN" altLang="en-US" sz="2400" dirty="0">
                <a:solidFill>
                  <a:schemeClr val="tx2"/>
                </a:solidFill>
              </a:rPr>
              <a:t>正负极不要连接反（铜片是正极，锌片是负极。二极管长脚是正极，短脚是负极）</a:t>
            </a: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3.</a:t>
            </a:r>
            <a:r>
              <a:rPr lang="zh-CN" altLang="en-US" sz="2400" dirty="0">
                <a:solidFill>
                  <a:schemeClr val="tx2"/>
                </a:solidFill>
              </a:rPr>
              <a:t>水果的种类和数量要合适才能发电哦。</a:t>
            </a:r>
          </a:p>
        </p:txBody>
      </p:sp>
    </p:spTree>
    <p:extLst>
      <p:ext uri="{BB962C8B-B14F-4D97-AF65-F5344CB8AC3E}">
        <p14:creationId xmlns:p14="http://schemas.microsoft.com/office/powerpoint/2010/main" val="102705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1022</Words>
  <Application>Microsoft Office PowerPoint</Application>
  <PresentationFormat>宽屏</PresentationFormat>
  <Paragraphs>108</Paragraphs>
  <Slides>21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Helvetica Neue</vt:lpstr>
      <vt:lpstr>等线</vt:lpstr>
      <vt:lpstr>方正舒体</vt:lpstr>
      <vt:lpstr>华康方圆体W7</vt:lpstr>
      <vt:lpstr>华文新魏</vt:lpstr>
      <vt:lpstr>宋体</vt:lpstr>
      <vt:lpstr>微软雅黑</vt:lpstr>
      <vt:lpstr>微软雅黑</vt:lpstr>
      <vt:lpstr>Arial</vt:lpstr>
      <vt:lpstr>Calibri</vt:lpstr>
      <vt:lpstr>Office 主题​​</vt:lpstr>
      <vt:lpstr>水果电池实验及其拓展</vt:lpstr>
      <vt:lpstr>引入</vt:lpstr>
      <vt:lpstr>PowerPoint 演示文稿</vt:lpstr>
      <vt:lpstr>PowerPoint 演示文稿</vt:lpstr>
      <vt:lpstr>PowerPoint 演示文稿</vt:lpstr>
      <vt:lpstr>PowerPoint 演示文稿</vt:lpstr>
      <vt:lpstr>实验器材介绍</vt:lpstr>
      <vt:lpstr>实验操作步骤</vt:lpstr>
      <vt:lpstr>开始实验吧！给大家留10分钟时间</vt:lpstr>
      <vt:lpstr>成果汇报</vt:lpstr>
      <vt:lpstr>PowerPoint 演示文稿</vt:lpstr>
      <vt:lpstr>进一步实验探索</vt:lpstr>
      <vt:lpstr>进一步实验探索</vt:lpstr>
      <vt:lpstr>原理解惑</vt:lpstr>
      <vt:lpstr>原理解惑</vt:lpstr>
      <vt:lpstr>原理解惑</vt:lpstr>
      <vt:lpstr>原理解惑</vt:lpstr>
      <vt:lpstr>原理解惑</vt:lpstr>
      <vt:lpstr>原理解惑</vt:lpstr>
      <vt:lpstr>原理解惑</vt:lpstr>
      <vt:lpstr>下！课！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rytr fdgdf</cp:lastModifiedBy>
  <cp:revision>76</cp:revision>
  <dcterms:created xsi:type="dcterms:W3CDTF">2019-02-23T16:09:00Z</dcterms:created>
  <dcterms:modified xsi:type="dcterms:W3CDTF">2024-07-10T10:59:37Z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